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71" r:id="rId2"/>
    <p:sldId id="290" r:id="rId3"/>
    <p:sldId id="291" r:id="rId4"/>
    <p:sldId id="292" r:id="rId5"/>
    <p:sldId id="293" r:id="rId6"/>
    <p:sldId id="287" r:id="rId7"/>
  </p:sldIdLst>
  <p:sldSz cx="12192000" cy="6858000"/>
  <p:notesSz cx="6858000" cy="9144000"/>
  <p:embeddedFontLst>
    <p:embeddedFont>
      <p:font typeface="210 스탠다드 030" panose="02020603020101020101" pitchFamily="18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4AA"/>
    <a:srgbClr val="A7CF38"/>
    <a:srgbClr val="303F9F"/>
    <a:srgbClr val="0064B4"/>
    <a:srgbClr val="1851A5"/>
    <a:srgbClr val="F68536"/>
    <a:srgbClr val="FFFFFF"/>
    <a:srgbClr val="65FF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83372" autoAdjust="0"/>
  </p:normalViewPr>
  <p:slideViewPr>
    <p:cSldViewPr snapToGrid="0" showGuides="1">
      <p:cViewPr varScale="1">
        <p:scale>
          <a:sx n="96" d="100"/>
          <a:sy n="96" d="100"/>
        </p:scale>
        <p:origin x="114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2F2EF7-A152-41A5-A880-C6311BC85CFB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EABA17-0AA3-4D02-947D-0020E9804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492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204E8-EEE6-4308-B882-5E344DDCD03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123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EABA17-0AA3-4D02-947D-0020E98048C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319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204E8-EEE6-4308-B882-5E344DDCD03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5855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D3626B-C7D6-3D0D-CF3F-7DB2F8A5D5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015A1DB-3A5A-A745-C34F-0D82E191F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63CDC7-9747-E6F4-B3D3-5941C1EE8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36E09E-4799-529B-194A-9E9695604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2F0677-4ECE-37FC-1F95-23FE8404B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185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5270AA-C9E5-1F05-5675-D245663C5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732775-F78F-0AC5-684F-190F793C0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B99455-BAA7-BB05-4223-D1281ECB2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FA9571-C67C-398B-570B-CDEBAC579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D858F5-F2B9-9371-73F6-64C200679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558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1B5BE6F-73FF-BB87-8630-F062C9817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A12F16-0DE3-4F47-4168-5A2B38E9EE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AEBE07-E646-0E61-ABCA-A70244DB5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110023-B0EF-C58F-B92D-913694087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3434AF-2B7A-F1E2-8F50-AE623760B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240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043F89-1A58-10A7-29A8-5C522310F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01BA55-9028-CF88-C5D7-7BDBC3D74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16A290-37B8-E123-847E-A31A890DE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BA69EA-982A-0D45-D2AA-922C3EE90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E923CF-AD6D-8258-EE37-D3752D2DE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187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B6A6AE-4192-AA7B-ECE9-CD122B6F7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AADDA3-21FF-2F39-5518-9C09E354B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C839B1-103E-CFB4-B822-81E8355B1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C74A6A-8CF6-387A-56ED-05120ED9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E71F06-E9F6-1312-B03D-729ABC163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343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F2E68-2E02-7FB6-7BBE-D1E674080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8A50EF-11D0-FC30-FF4C-9CD4C8A7A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33D3AB-3819-5ECD-3743-85510FF8E7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EE12AD-9E41-A339-349D-79C840467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C59DDB-FF6F-9DCF-4E66-6E7E1AFCE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094D4-B665-67A5-520C-AFB2A154B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17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8D11D0-A938-3A99-5D6E-9E1F089A0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B30E5F-BD4F-2C9D-D97E-427B7468A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37367F-4A03-9AF2-B8E8-E22526479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858CD5D-0BF2-4CFF-0984-E1A114DCD4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888724-0288-BD54-EEDF-8FD1729B68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F70FDC-7089-C05B-2884-EC9F516AD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258B85-3F0F-D854-4357-58171371A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1B88BB1-0CAA-98AB-77AD-689D505F7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633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5DF692-581F-A9E2-0DD1-D3ADCE8CD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1864AD9-ED08-3050-72C2-78C719751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54521E-6E1B-0D92-794E-62A5EA8F4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7EEFBF-94DA-9C2D-92BE-2271ADCE0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808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6887BAC-0D22-D652-1378-46A6B8AA0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534575D-C0C2-03BF-A7C0-AE7B66548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2281D1-5D2A-F7B8-7E32-8996F3532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29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39966C-6F56-5350-9C01-427EFB3FF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3819FB-8C2D-EC0C-AB63-E49186213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B2E385-D14C-94DC-8334-6799E4A095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91920E-6BA5-DCCA-9BFD-BF0D496B9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3B3EBF-9971-609F-F4C5-595F2CADF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7A4C56-CF50-042F-2A27-B7DC15177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832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D7E42-DB6D-9630-E59B-08D23C0B7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554CFA-43D7-E7F2-F2C4-48FAF81ECA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DA6A52-9283-6533-4E1D-B3402F4BA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0D6516-BF9C-B98A-C2CC-34439981E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9E6E67-E0B0-1F9E-B2E0-478CF67BC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0D7020-063A-1001-B309-7CD3DFB06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32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3B8B4BB-4FA7-4A60-2DC4-80A0B306E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399E20-9976-C8DC-4168-6F258E1E6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152D0C-9591-4416-57B2-48F9296E6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B97FC-7CE8-47CC-9ED4-4436D059F98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7F76A2-68C7-BD1A-796F-3A2CA118DF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954FF4-631F-C035-73D8-ED4E6CFA34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5C998-FA16-4B16-AF0F-49204F76F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365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-1" y="0"/>
            <a:ext cx="3517287" cy="6858000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이등변 삼각형 7"/>
          <p:cNvSpPr/>
          <p:nvPr/>
        </p:nvSpPr>
        <p:spPr>
          <a:xfrm rot="5400000">
            <a:off x="3491925" y="3015654"/>
            <a:ext cx="367750" cy="317026"/>
          </a:xfrm>
          <a:prstGeom prst="triangle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834314" y="2884958"/>
            <a:ext cx="65197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택배 봇 애플리케이션 </a:t>
            </a:r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UI </a:t>
            </a:r>
            <a:r>
              <a: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설계서</a:t>
            </a:r>
          </a:p>
        </p:txBody>
      </p:sp>
      <p:sp>
        <p:nvSpPr>
          <p:cNvPr id="11" name="타원 10"/>
          <p:cNvSpPr/>
          <p:nvPr/>
        </p:nvSpPr>
        <p:spPr>
          <a:xfrm>
            <a:off x="1018883" y="2449398"/>
            <a:ext cx="1479518" cy="1479518"/>
          </a:xfrm>
          <a:prstGeom prst="ellipse">
            <a:avLst/>
          </a:prstGeom>
          <a:solidFill>
            <a:srgbClr val="1851A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41408" y="2571923"/>
            <a:ext cx="1234468" cy="123446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622A65-B9F0-0205-7ECD-2B99D8A3D614}"/>
              </a:ext>
            </a:extLst>
          </p:cNvPr>
          <p:cNvSpPr txBox="1"/>
          <p:nvPr/>
        </p:nvSpPr>
        <p:spPr>
          <a:xfrm>
            <a:off x="9725670" y="4698348"/>
            <a:ext cx="1923925" cy="17947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500" dirty="0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빅데이터 전공 조성윤</a:t>
            </a:r>
            <a:endParaRPr lang="en-US" altLang="ko-KR" sz="1500" dirty="0">
              <a:ln>
                <a:solidFill>
                  <a:schemeClr val="accent1">
                    <a:alpha val="15000"/>
                  </a:schemeClr>
                </a:solidFill>
              </a:ln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500" dirty="0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빅데이터 전공 </a:t>
            </a:r>
            <a:r>
              <a:rPr lang="ko-KR" altLang="en-US" sz="1500" dirty="0" err="1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양현규</a:t>
            </a:r>
            <a:endParaRPr lang="en-US" altLang="ko-KR" sz="1500" dirty="0">
              <a:ln>
                <a:solidFill>
                  <a:schemeClr val="accent1">
                    <a:alpha val="15000"/>
                  </a:schemeClr>
                </a:solidFill>
              </a:ln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500" dirty="0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빅데이터 전공 </a:t>
            </a:r>
            <a:r>
              <a:rPr lang="ko-KR" altLang="en-US" sz="1500" dirty="0" err="1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박종건</a:t>
            </a:r>
            <a:endParaRPr lang="en-US" altLang="ko-KR" sz="1500" dirty="0">
              <a:ln>
                <a:solidFill>
                  <a:schemeClr val="accent1">
                    <a:alpha val="15000"/>
                  </a:schemeClr>
                </a:solidFill>
              </a:ln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500" dirty="0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스마트</a:t>
            </a:r>
            <a:r>
              <a:rPr lang="en-US" altLang="ko-KR" sz="1500" dirty="0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IOT </a:t>
            </a:r>
            <a:r>
              <a:rPr lang="ko-KR" altLang="en-US" sz="1500" dirty="0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전공 </a:t>
            </a:r>
            <a:r>
              <a:rPr lang="ko-KR" altLang="en-US" sz="1500" dirty="0" err="1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박건형</a:t>
            </a:r>
            <a:endParaRPr lang="en-US" altLang="ko-KR" sz="1500" dirty="0">
              <a:ln>
                <a:solidFill>
                  <a:schemeClr val="accent1">
                    <a:alpha val="15000"/>
                  </a:schemeClr>
                </a:solidFill>
              </a:ln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500" dirty="0">
                <a:ln>
                  <a:solidFill>
                    <a:schemeClr val="accent1">
                      <a:alpha val="15000"/>
                    </a:schemeClr>
                  </a:solidFill>
                </a:ln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컴퓨터공학과 신재성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6BEF97-5298-4672-CF56-E18674D4125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082" y="2697410"/>
            <a:ext cx="1035120" cy="98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725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6520070"/>
            <a:ext cx="12192000" cy="337930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781879"/>
            <a:ext cx="12192000" cy="92764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5" name="이등변 삼각형 4"/>
          <p:cNvSpPr/>
          <p:nvPr/>
        </p:nvSpPr>
        <p:spPr>
          <a:xfrm rot="10800000">
            <a:off x="960760" y="828261"/>
            <a:ext cx="536736" cy="245165"/>
          </a:xfrm>
          <a:prstGeom prst="triangle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9966" y="235468"/>
            <a:ext cx="3873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어플리케이션 기능 명세서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9534A95-AAE4-DCBC-D690-C5CFF4C0A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7452" y="6568958"/>
            <a:ext cx="252759" cy="24015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ACD306E-38B7-52B4-61A6-41F7E1DEA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09" y="1119809"/>
            <a:ext cx="10485782" cy="508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581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6520070"/>
            <a:ext cx="12192000" cy="337930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781879"/>
            <a:ext cx="12192000" cy="92764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5" name="이등변 삼각형 4"/>
          <p:cNvSpPr/>
          <p:nvPr/>
        </p:nvSpPr>
        <p:spPr>
          <a:xfrm rot="10800000">
            <a:off x="960760" y="828261"/>
            <a:ext cx="536736" cy="245165"/>
          </a:xfrm>
          <a:prstGeom prst="triangle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9966" y="235468"/>
            <a:ext cx="5307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어플리케이션 </a:t>
            </a:r>
            <a:r>
              <a:rPr lang="en-US" altLang="ko-KR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UI </a:t>
            </a:r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설계서 </a:t>
            </a:r>
            <a:r>
              <a:rPr lang="en-US" altLang="ko-KR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– </a:t>
            </a:r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메인 화면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9534A95-AAE4-DCBC-D690-C5CFF4C0A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7452" y="6568958"/>
            <a:ext cx="252759" cy="240153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92BE64BE-3F25-71D3-91B7-32FE99E1B6CB}"/>
              </a:ext>
            </a:extLst>
          </p:cNvPr>
          <p:cNvGrpSpPr/>
          <p:nvPr/>
        </p:nvGrpSpPr>
        <p:grpSpPr>
          <a:xfrm>
            <a:off x="705678" y="1189382"/>
            <a:ext cx="3027246" cy="5015950"/>
            <a:chOff x="705678" y="1189382"/>
            <a:chExt cx="3027246" cy="5015950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E6E74087-9F95-D97A-3519-FE7F86AC71BA}"/>
                </a:ext>
              </a:extLst>
            </p:cNvPr>
            <p:cNvSpPr/>
            <p:nvPr/>
          </p:nvSpPr>
          <p:spPr>
            <a:xfrm>
              <a:off x="705678" y="1189382"/>
              <a:ext cx="3027246" cy="5015949"/>
            </a:xfrm>
            <a:prstGeom prst="roundRect">
              <a:avLst>
                <a:gd name="adj" fmla="val 8459"/>
              </a:avLst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DF6B28E7-9EA6-5645-4C29-2E7C001454E8}"/>
                </a:ext>
              </a:extLst>
            </p:cNvPr>
            <p:cNvSpPr/>
            <p:nvPr/>
          </p:nvSpPr>
          <p:spPr>
            <a:xfrm>
              <a:off x="705678" y="1189382"/>
              <a:ext cx="3027246" cy="480391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31D77B1-7A48-5FDF-BFE5-4435D939ABB1}"/>
                </a:ext>
              </a:extLst>
            </p:cNvPr>
            <p:cNvSpPr/>
            <p:nvPr/>
          </p:nvSpPr>
          <p:spPr>
            <a:xfrm>
              <a:off x="705678" y="5608986"/>
              <a:ext cx="3027246" cy="596346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50DF208-91C1-210E-5510-49C660D57D0E}"/>
                </a:ext>
              </a:extLst>
            </p:cNvPr>
            <p:cNvSpPr/>
            <p:nvPr/>
          </p:nvSpPr>
          <p:spPr>
            <a:xfrm>
              <a:off x="705678" y="1411357"/>
              <a:ext cx="3027246" cy="451236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E3764B3-992E-8406-73EC-EF8ECE16CF9D}"/>
              </a:ext>
            </a:extLst>
          </p:cNvPr>
          <p:cNvSpPr/>
          <p:nvPr/>
        </p:nvSpPr>
        <p:spPr>
          <a:xfrm>
            <a:off x="1210481" y="1981196"/>
            <a:ext cx="2017640" cy="78519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E1A7ED5-75EE-4D0E-865E-965C0922C3EE}"/>
              </a:ext>
            </a:extLst>
          </p:cNvPr>
          <p:cNvSpPr/>
          <p:nvPr/>
        </p:nvSpPr>
        <p:spPr>
          <a:xfrm>
            <a:off x="1210478" y="3009900"/>
            <a:ext cx="2017643" cy="78519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C3F98E-DC1E-89D5-BEF3-A7F84A1708DA}"/>
              </a:ext>
            </a:extLst>
          </p:cNvPr>
          <p:cNvSpPr/>
          <p:nvPr/>
        </p:nvSpPr>
        <p:spPr>
          <a:xfrm>
            <a:off x="1210478" y="4017066"/>
            <a:ext cx="2017643" cy="78519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3CF836C-EF96-DA84-7DE2-7C1022D3F869}"/>
              </a:ext>
            </a:extLst>
          </p:cNvPr>
          <p:cNvSpPr/>
          <p:nvPr/>
        </p:nvSpPr>
        <p:spPr>
          <a:xfrm>
            <a:off x="742098" y="1453595"/>
            <a:ext cx="284899" cy="28989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D7C36ED-8DC9-6B72-E8FE-76F4D42C1109}"/>
              </a:ext>
            </a:extLst>
          </p:cNvPr>
          <p:cNvSpPr/>
          <p:nvPr/>
        </p:nvSpPr>
        <p:spPr>
          <a:xfrm>
            <a:off x="1210477" y="5098774"/>
            <a:ext cx="2017639" cy="3478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사진 선택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95607FA-3871-0E1F-5D52-429028132155}"/>
              </a:ext>
            </a:extLst>
          </p:cNvPr>
          <p:cNvGrpSpPr/>
          <p:nvPr/>
        </p:nvGrpSpPr>
        <p:grpSpPr>
          <a:xfrm>
            <a:off x="3538330" y="1507764"/>
            <a:ext cx="45719" cy="221641"/>
            <a:chOff x="5297556" y="2080919"/>
            <a:chExt cx="49695" cy="22164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FDE7A99-B9A9-DF10-AEAF-6DC60907AB83}"/>
                </a:ext>
              </a:extLst>
            </p:cNvPr>
            <p:cNvSpPr/>
            <p:nvPr/>
          </p:nvSpPr>
          <p:spPr>
            <a:xfrm>
              <a:off x="5297556" y="2080919"/>
              <a:ext cx="496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D3D9F5B-DE09-68B3-A25A-56357F5D5C63}"/>
                </a:ext>
              </a:extLst>
            </p:cNvPr>
            <p:cNvSpPr/>
            <p:nvPr/>
          </p:nvSpPr>
          <p:spPr>
            <a:xfrm>
              <a:off x="5297556" y="2170039"/>
              <a:ext cx="496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8DD5DA1-EED0-F0D5-A5CB-9DE712842A9F}"/>
                </a:ext>
              </a:extLst>
            </p:cNvPr>
            <p:cNvSpPr/>
            <p:nvPr/>
          </p:nvSpPr>
          <p:spPr>
            <a:xfrm>
              <a:off x="5297556" y="2256841"/>
              <a:ext cx="496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D987CC6-DF0B-5621-1D65-A0C4AA6EE8AF}"/>
              </a:ext>
            </a:extLst>
          </p:cNvPr>
          <p:cNvSpPr/>
          <p:nvPr/>
        </p:nvSpPr>
        <p:spPr>
          <a:xfrm>
            <a:off x="2425148" y="1596885"/>
            <a:ext cx="1067463" cy="3478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IP </a:t>
            </a:r>
            <a:r>
              <a:rPr lang="ko-KR" altLang="en-US" sz="1200" dirty="0">
                <a:solidFill>
                  <a:schemeClr val="tx1"/>
                </a:solidFill>
              </a:rPr>
              <a:t>입력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08AF7E7-0A59-5B1A-C4F2-6C6332A94365}"/>
              </a:ext>
            </a:extLst>
          </p:cNvPr>
          <p:cNvSpPr/>
          <p:nvPr/>
        </p:nvSpPr>
        <p:spPr>
          <a:xfrm>
            <a:off x="2429009" y="1928189"/>
            <a:ext cx="1063602" cy="3478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IP </a:t>
            </a:r>
            <a:r>
              <a:rPr lang="ko-KR" altLang="en-US" sz="1200" dirty="0">
                <a:solidFill>
                  <a:schemeClr val="tx1"/>
                </a:solidFill>
              </a:rPr>
              <a:t>설정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A184341-EFC2-05F0-918E-C7EB6C4CEB55}"/>
              </a:ext>
            </a:extLst>
          </p:cNvPr>
          <p:cNvSpPr/>
          <p:nvPr/>
        </p:nvSpPr>
        <p:spPr>
          <a:xfrm>
            <a:off x="1070101" y="1832116"/>
            <a:ext cx="318052" cy="2948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EC1D705-711C-917E-DCBE-4FCA3A86F3E7}"/>
              </a:ext>
            </a:extLst>
          </p:cNvPr>
          <p:cNvSpPr/>
          <p:nvPr/>
        </p:nvSpPr>
        <p:spPr>
          <a:xfrm>
            <a:off x="1070101" y="2895602"/>
            <a:ext cx="318052" cy="2948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0CE50EF-8D7E-8C22-F669-FEE117BE8E39}"/>
              </a:ext>
            </a:extLst>
          </p:cNvPr>
          <p:cNvSpPr/>
          <p:nvPr/>
        </p:nvSpPr>
        <p:spPr>
          <a:xfrm>
            <a:off x="1070101" y="3887856"/>
            <a:ext cx="318052" cy="2948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3</a:t>
            </a:r>
            <a:endParaRPr lang="ko-KR" altLang="en-US" sz="1400" b="1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35332BA-5689-6F47-E8FD-4D0CF8089354}"/>
              </a:ext>
            </a:extLst>
          </p:cNvPr>
          <p:cNvSpPr/>
          <p:nvPr/>
        </p:nvSpPr>
        <p:spPr>
          <a:xfrm>
            <a:off x="1070101" y="4964600"/>
            <a:ext cx="318052" cy="2948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</a:t>
            </a:r>
            <a:endParaRPr lang="ko-KR" altLang="en-US" sz="1400" b="1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C5103E6-E867-F5F2-A9B2-E0D4C8FDC4D6}"/>
              </a:ext>
            </a:extLst>
          </p:cNvPr>
          <p:cNvSpPr/>
          <p:nvPr/>
        </p:nvSpPr>
        <p:spPr>
          <a:xfrm>
            <a:off x="3171234" y="1260619"/>
            <a:ext cx="318052" cy="2948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C</a:t>
            </a:r>
            <a:endParaRPr lang="ko-KR" altLang="en-US" sz="1400" b="1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A34514C-81B1-F9CF-224D-B1A7D61B46B1}"/>
              </a:ext>
            </a:extLst>
          </p:cNvPr>
          <p:cNvSpPr/>
          <p:nvPr/>
        </p:nvSpPr>
        <p:spPr>
          <a:xfrm>
            <a:off x="2256367" y="1429577"/>
            <a:ext cx="318052" cy="2948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D</a:t>
            </a:r>
            <a:endParaRPr lang="ko-KR" altLang="en-US" sz="1400" b="1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80D206F-4DEC-29CA-A590-D6295683572D}"/>
              </a:ext>
            </a:extLst>
          </p:cNvPr>
          <p:cNvSpPr/>
          <p:nvPr/>
        </p:nvSpPr>
        <p:spPr>
          <a:xfrm>
            <a:off x="498460" y="1272615"/>
            <a:ext cx="318052" cy="2948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A</a:t>
            </a:r>
            <a:endParaRPr lang="ko-KR" altLang="en-US" sz="1400" b="1" dirty="0"/>
          </a:p>
        </p:txBody>
      </p:sp>
      <p:graphicFrame>
        <p:nvGraphicFramePr>
          <p:cNvPr id="33" name="표 33">
            <a:extLst>
              <a:ext uri="{FF2B5EF4-FFF2-40B4-BE49-F238E27FC236}">
                <a16:creationId xmlns:a16="http://schemas.microsoft.com/office/drawing/2014/main" id="{2B4B3EE3-4356-43F7-5354-627EA7442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57578"/>
              </p:ext>
            </p:extLst>
          </p:nvPr>
        </p:nvGraphicFramePr>
        <p:xfrm>
          <a:off x="4265116" y="1453595"/>
          <a:ext cx="7313970" cy="1800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2927">
                  <a:extLst>
                    <a:ext uri="{9D8B030D-6E8A-4147-A177-3AD203B41FA5}">
                      <a16:colId xmlns:a16="http://schemas.microsoft.com/office/drawing/2014/main" val="3360911614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641770214"/>
                    </a:ext>
                  </a:extLst>
                </a:gridCol>
                <a:gridCol w="1789043">
                  <a:extLst>
                    <a:ext uri="{9D8B030D-6E8A-4147-A177-3AD203B41FA5}">
                      <a16:colId xmlns:a16="http://schemas.microsoft.com/office/drawing/2014/main" val="2204026087"/>
                    </a:ext>
                  </a:extLst>
                </a:gridCol>
              </a:tblGrid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No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Description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Type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071965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1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가이드라인 </a:t>
                      </a:r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1</a:t>
                      </a: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사진 촬영 전 준비 사항 기재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Text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5789220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2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사진 촬영 예시 이미지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Image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719478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3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가이드라인</a:t>
                      </a:r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2</a:t>
                      </a: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사진 촬영 시 주의 사항 기재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Text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6266161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84EB0A2A-52A3-3155-FA8D-52F5159BC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9886309"/>
              </p:ext>
            </p:extLst>
          </p:nvPr>
        </p:nvGraphicFramePr>
        <p:xfrm>
          <a:off x="4267894" y="3732106"/>
          <a:ext cx="731397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2927">
                  <a:extLst>
                    <a:ext uri="{9D8B030D-6E8A-4147-A177-3AD203B41FA5}">
                      <a16:colId xmlns:a16="http://schemas.microsoft.com/office/drawing/2014/main" val="3360911614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641770214"/>
                    </a:ext>
                  </a:extLst>
                </a:gridCol>
                <a:gridCol w="1789043">
                  <a:extLst>
                    <a:ext uri="{9D8B030D-6E8A-4147-A177-3AD203B41FA5}">
                      <a16:colId xmlns:a16="http://schemas.microsoft.com/office/drawing/2014/main" val="22040260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No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Description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Type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071965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A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애플리케이션 로고</a:t>
                      </a:r>
                      <a:endParaRPr lang="en-US" altLang="ko-KR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클릭 시 메인 화면으로 이동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Image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5789220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B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사진 촬영 버튼</a:t>
                      </a:r>
                      <a:endParaRPr lang="en-US" altLang="ko-KR" sz="12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클릭 시 카메라 </a:t>
                      </a:r>
                      <a:r>
                        <a:rPr lang="en-US" altLang="ko-KR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/ </a:t>
                      </a: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갤러리 선택 팝업이 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Button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719478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C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옵션 메뉴</a:t>
                      </a:r>
                      <a:endParaRPr lang="en-US" altLang="ko-KR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클릭 시 </a:t>
                      </a:r>
                      <a:r>
                        <a:rPr lang="en-US" altLang="ko-KR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D(IP </a:t>
                      </a: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설정 옵션</a:t>
                      </a:r>
                      <a:r>
                        <a:rPr lang="en-US" altLang="ko-KR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)</a:t>
                      </a: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이 뜸</a:t>
                      </a:r>
                      <a:endParaRPr lang="en-US" altLang="ko-KR" sz="12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환경설정 기능 추가 시 해당 옵션 메뉴에 담김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Button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6266161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D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IP </a:t>
                      </a:r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설정 옵션</a:t>
                      </a:r>
                      <a:endParaRPr lang="en-US" altLang="ko-KR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서버 </a:t>
                      </a:r>
                      <a:r>
                        <a:rPr lang="en-US" altLang="ko-KR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IP</a:t>
                      </a: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 설정</a:t>
                      </a:r>
                      <a:endParaRPr lang="ko-KR" altLang="en-US" sz="14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Option Menu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1042442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9363306-5233-E6E5-1F80-5467AAB80003}"/>
              </a:ext>
            </a:extLst>
          </p:cNvPr>
          <p:cNvSpPr txBox="1"/>
          <p:nvPr/>
        </p:nvSpPr>
        <p:spPr>
          <a:xfrm>
            <a:off x="4265116" y="1078464"/>
            <a:ext cx="1933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Information</a:t>
            </a:r>
            <a:endParaRPr lang="ko-KR" altLang="en-US" dirty="0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2A2D913-EC5F-DA67-C660-B4A49997672C}"/>
              </a:ext>
            </a:extLst>
          </p:cNvPr>
          <p:cNvSpPr txBox="1"/>
          <p:nvPr/>
        </p:nvSpPr>
        <p:spPr>
          <a:xfrm>
            <a:off x="4265116" y="3352062"/>
            <a:ext cx="1933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Control</a:t>
            </a:r>
            <a:endParaRPr lang="ko-KR" altLang="en-US" dirty="0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217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6520070"/>
            <a:ext cx="12192000" cy="337930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781879"/>
            <a:ext cx="12192000" cy="92764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5" name="이등변 삼각형 4"/>
          <p:cNvSpPr/>
          <p:nvPr/>
        </p:nvSpPr>
        <p:spPr>
          <a:xfrm rot="10800000">
            <a:off x="960760" y="828261"/>
            <a:ext cx="536736" cy="245165"/>
          </a:xfrm>
          <a:prstGeom prst="triangle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9966" y="235468"/>
            <a:ext cx="63626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어플리케이션 </a:t>
            </a:r>
            <a:r>
              <a:rPr lang="en-US" altLang="ko-KR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UI </a:t>
            </a:r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설계서 </a:t>
            </a:r>
            <a:r>
              <a:rPr lang="en-US" altLang="ko-KR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– </a:t>
            </a:r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이미지 출력 화면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9534A95-AAE4-DCBC-D690-C5CFF4C0A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7452" y="6568958"/>
            <a:ext cx="252759" cy="240153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92BE64BE-3F25-71D3-91B7-32FE99E1B6CB}"/>
              </a:ext>
            </a:extLst>
          </p:cNvPr>
          <p:cNvGrpSpPr/>
          <p:nvPr/>
        </p:nvGrpSpPr>
        <p:grpSpPr>
          <a:xfrm>
            <a:off x="705678" y="1189382"/>
            <a:ext cx="3027246" cy="5015950"/>
            <a:chOff x="705678" y="1189382"/>
            <a:chExt cx="3027246" cy="5015950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E6E74087-9F95-D97A-3519-FE7F86AC71BA}"/>
                </a:ext>
              </a:extLst>
            </p:cNvPr>
            <p:cNvSpPr/>
            <p:nvPr/>
          </p:nvSpPr>
          <p:spPr>
            <a:xfrm>
              <a:off x="705678" y="1189382"/>
              <a:ext cx="3027246" cy="5015949"/>
            </a:xfrm>
            <a:prstGeom prst="roundRect">
              <a:avLst>
                <a:gd name="adj" fmla="val 8459"/>
              </a:avLst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DF6B28E7-9EA6-5645-4C29-2E7C001454E8}"/>
                </a:ext>
              </a:extLst>
            </p:cNvPr>
            <p:cNvSpPr/>
            <p:nvPr/>
          </p:nvSpPr>
          <p:spPr>
            <a:xfrm>
              <a:off x="705678" y="1189382"/>
              <a:ext cx="3027246" cy="480391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31D77B1-7A48-5FDF-BFE5-4435D939ABB1}"/>
                </a:ext>
              </a:extLst>
            </p:cNvPr>
            <p:cNvSpPr/>
            <p:nvPr/>
          </p:nvSpPr>
          <p:spPr>
            <a:xfrm>
              <a:off x="705678" y="5608986"/>
              <a:ext cx="3027246" cy="596346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50DF208-91C1-210E-5510-49C660D57D0E}"/>
                </a:ext>
              </a:extLst>
            </p:cNvPr>
            <p:cNvSpPr/>
            <p:nvPr/>
          </p:nvSpPr>
          <p:spPr>
            <a:xfrm>
              <a:off x="705678" y="1411357"/>
              <a:ext cx="3027246" cy="451236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E3764B3-992E-8406-73EC-EF8ECE16CF9D}"/>
              </a:ext>
            </a:extLst>
          </p:cNvPr>
          <p:cNvSpPr/>
          <p:nvPr/>
        </p:nvSpPr>
        <p:spPr>
          <a:xfrm>
            <a:off x="1210481" y="1981196"/>
            <a:ext cx="2017640" cy="1447804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C3F98E-DC1E-89D5-BEF3-A7F84A1708DA}"/>
              </a:ext>
            </a:extLst>
          </p:cNvPr>
          <p:cNvSpPr/>
          <p:nvPr/>
        </p:nvSpPr>
        <p:spPr>
          <a:xfrm>
            <a:off x="1210478" y="4017066"/>
            <a:ext cx="2017643" cy="78519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3CF836C-EF96-DA84-7DE2-7C1022D3F869}"/>
              </a:ext>
            </a:extLst>
          </p:cNvPr>
          <p:cNvSpPr/>
          <p:nvPr/>
        </p:nvSpPr>
        <p:spPr>
          <a:xfrm>
            <a:off x="742098" y="1453595"/>
            <a:ext cx="284899" cy="28989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D7C36ED-8DC9-6B72-E8FE-76F4D42C1109}"/>
              </a:ext>
            </a:extLst>
          </p:cNvPr>
          <p:cNvSpPr/>
          <p:nvPr/>
        </p:nvSpPr>
        <p:spPr>
          <a:xfrm>
            <a:off x="1210478" y="4888879"/>
            <a:ext cx="2017639" cy="3478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택배 전송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95607FA-3871-0E1F-5D52-429028132155}"/>
              </a:ext>
            </a:extLst>
          </p:cNvPr>
          <p:cNvGrpSpPr/>
          <p:nvPr/>
        </p:nvGrpSpPr>
        <p:grpSpPr>
          <a:xfrm>
            <a:off x="3538330" y="1507764"/>
            <a:ext cx="45719" cy="221641"/>
            <a:chOff x="5297556" y="2080919"/>
            <a:chExt cx="49695" cy="22164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FDE7A99-B9A9-DF10-AEAF-6DC60907AB83}"/>
                </a:ext>
              </a:extLst>
            </p:cNvPr>
            <p:cNvSpPr/>
            <p:nvPr/>
          </p:nvSpPr>
          <p:spPr>
            <a:xfrm>
              <a:off x="5297556" y="2080919"/>
              <a:ext cx="496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D3D9F5B-DE09-68B3-A25A-56357F5D5C63}"/>
                </a:ext>
              </a:extLst>
            </p:cNvPr>
            <p:cNvSpPr/>
            <p:nvPr/>
          </p:nvSpPr>
          <p:spPr>
            <a:xfrm>
              <a:off x="5297556" y="2170039"/>
              <a:ext cx="496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8DD5DA1-EED0-F0D5-A5CB-9DE712842A9F}"/>
                </a:ext>
              </a:extLst>
            </p:cNvPr>
            <p:cNvSpPr/>
            <p:nvPr/>
          </p:nvSpPr>
          <p:spPr>
            <a:xfrm>
              <a:off x="5297556" y="2256841"/>
              <a:ext cx="496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A184341-EFC2-05F0-918E-C7EB6C4CEB55}"/>
              </a:ext>
            </a:extLst>
          </p:cNvPr>
          <p:cNvSpPr/>
          <p:nvPr/>
        </p:nvSpPr>
        <p:spPr>
          <a:xfrm>
            <a:off x="1070101" y="1879572"/>
            <a:ext cx="318052" cy="2948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80D206F-4DEC-29CA-A590-D6295683572D}"/>
              </a:ext>
            </a:extLst>
          </p:cNvPr>
          <p:cNvSpPr/>
          <p:nvPr/>
        </p:nvSpPr>
        <p:spPr>
          <a:xfrm>
            <a:off x="1240808" y="3445560"/>
            <a:ext cx="318052" cy="2948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A</a:t>
            </a:r>
            <a:endParaRPr lang="ko-KR" altLang="en-US" sz="1400" b="1" dirty="0"/>
          </a:p>
        </p:txBody>
      </p:sp>
      <p:graphicFrame>
        <p:nvGraphicFramePr>
          <p:cNvPr id="33" name="표 33">
            <a:extLst>
              <a:ext uri="{FF2B5EF4-FFF2-40B4-BE49-F238E27FC236}">
                <a16:creationId xmlns:a16="http://schemas.microsoft.com/office/drawing/2014/main" id="{2B4B3EE3-4356-43F7-5354-627EA7442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142310"/>
              </p:ext>
            </p:extLst>
          </p:nvPr>
        </p:nvGraphicFramePr>
        <p:xfrm>
          <a:off x="4268054" y="2174435"/>
          <a:ext cx="7313970" cy="1418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2927">
                  <a:extLst>
                    <a:ext uri="{9D8B030D-6E8A-4147-A177-3AD203B41FA5}">
                      <a16:colId xmlns:a16="http://schemas.microsoft.com/office/drawing/2014/main" val="3360911614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641770214"/>
                    </a:ext>
                  </a:extLst>
                </a:gridCol>
                <a:gridCol w="1789043">
                  <a:extLst>
                    <a:ext uri="{9D8B030D-6E8A-4147-A177-3AD203B41FA5}">
                      <a16:colId xmlns:a16="http://schemas.microsoft.com/office/drawing/2014/main" val="2204026087"/>
                    </a:ext>
                  </a:extLst>
                </a:gridCol>
              </a:tblGrid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No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Description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Type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6071965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1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촬영된 사진 이미지</a:t>
                      </a:r>
                      <a:endParaRPr lang="en-US" altLang="ko-KR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200" b="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여기 출력될 사진에서 </a:t>
                      </a:r>
                      <a:r>
                        <a:rPr lang="en-US" altLang="ko-KR" sz="1200" b="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OCR API</a:t>
                      </a:r>
                      <a:r>
                        <a:rPr lang="ko-KR" altLang="en-US" sz="1200" b="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를 통해 호수 정보를 가져옴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Image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5789220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2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가이드라인</a:t>
                      </a:r>
                      <a:endParaRPr lang="en-US" altLang="ko-KR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호수 전송 시 주의 사항 기재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Text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719478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84EB0A2A-52A3-3155-FA8D-52F5159BC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171784"/>
              </p:ext>
            </p:extLst>
          </p:nvPr>
        </p:nvGraphicFramePr>
        <p:xfrm>
          <a:off x="4270832" y="3974282"/>
          <a:ext cx="7313970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2927">
                  <a:extLst>
                    <a:ext uri="{9D8B030D-6E8A-4147-A177-3AD203B41FA5}">
                      <a16:colId xmlns:a16="http://schemas.microsoft.com/office/drawing/2014/main" val="3360911614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641770214"/>
                    </a:ext>
                  </a:extLst>
                </a:gridCol>
                <a:gridCol w="1789043">
                  <a:extLst>
                    <a:ext uri="{9D8B030D-6E8A-4147-A177-3AD203B41FA5}">
                      <a16:colId xmlns:a16="http://schemas.microsoft.com/office/drawing/2014/main" val="22040260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No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Description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Type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071965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A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호수 출력 결과물</a:t>
                      </a:r>
                      <a:endParaRPr lang="en-US" altLang="ko-KR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en-US" altLang="ko-KR" sz="1200" dirty="0" err="1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EditText</a:t>
                      </a: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로 되어 있어 수정 가능 </a:t>
                      </a:r>
                      <a:r>
                        <a:rPr lang="en-US" altLang="ko-KR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/ </a:t>
                      </a: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실제 로봇 서버로 전달될 데이터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EditText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5789220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B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택배</a:t>
                      </a:r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 </a:t>
                      </a:r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전송 버튼</a:t>
                      </a:r>
                      <a:endParaRPr lang="en-US" altLang="ko-KR" sz="12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클릭 시 호수 정보가 소켓 프로그래밍을 통해 </a:t>
                      </a:r>
                      <a:endParaRPr lang="en-US" altLang="ko-KR" sz="12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로봇 서버로 이동하여 로봇이 배송을 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Button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719478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C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다시 시도 버튼</a:t>
                      </a:r>
                      <a:endParaRPr lang="en-US" altLang="ko-KR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사진 촬영이 잘못된 경우 재촬영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Button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831896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9363306-5233-E6E5-1F80-5467AAB80003}"/>
              </a:ext>
            </a:extLst>
          </p:cNvPr>
          <p:cNvSpPr txBox="1"/>
          <p:nvPr/>
        </p:nvSpPr>
        <p:spPr>
          <a:xfrm>
            <a:off x="4268054" y="1799304"/>
            <a:ext cx="1933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Information</a:t>
            </a:r>
            <a:endParaRPr lang="ko-KR" altLang="en-US" dirty="0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2A2D913-EC5F-DA67-C660-B4A49997672C}"/>
              </a:ext>
            </a:extLst>
          </p:cNvPr>
          <p:cNvSpPr txBox="1"/>
          <p:nvPr/>
        </p:nvSpPr>
        <p:spPr>
          <a:xfrm>
            <a:off x="4268054" y="3594238"/>
            <a:ext cx="1933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Control</a:t>
            </a:r>
            <a:endParaRPr lang="ko-KR" altLang="en-US" dirty="0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F0646FF-5A8C-914A-DF02-7D393FC8D3D3}"/>
              </a:ext>
            </a:extLst>
          </p:cNvPr>
          <p:cNvCxnSpPr/>
          <p:nvPr/>
        </p:nvCxnSpPr>
        <p:spPr>
          <a:xfrm>
            <a:off x="1351722" y="3849758"/>
            <a:ext cx="171946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CECE0BEF-ADAD-4243-92F0-57B16455AE9B}"/>
              </a:ext>
            </a:extLst>
          </p:cNvPr>
          <p:cNvSpPr txBox="1"/>
          <p:nvPr/>
        </p:nvSpPr>
        <p:spPr>
          <a:xfrm>
            <a:off x="1351721" y="3514349"/>
            <a:ext cx="17194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A1406</a:t>
            </a:r>
            <a:endParaRPr lang="ko-KR" altLang="en-US" sz="1600" dirty="0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2B02A05-45A6-12A6-6C88-E1D209013569}"/>
              </a:ext>
            </a:extLst>
          </p:cNvPr>
          <p:cNvSpPr/>
          <p:nvPr/>
        </p:nvSpPr>
        <p:spPr>
          <a:xfrm>
            <a:off x="1070100" y="3908691"/>
            <a:ext cx="318052" cy="2948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65E6CE9-3694-BECB-5F9D-73B8F1C856D3}"/>
              </a:ext>
            </a:extLst>
          </p:cNvPr>
          <p:cNvSpPr/>
          <p:nvPr/>
        </p:nvSpPr>
        <p:spPr>
          <a:xfrm>
            <a:off x="1098335" y="4750433"/>
            <a:ext cx="318052" cy="2948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</a:t>
            </a:r>
            <a:endParaRPr lang="ko-KR" altLang="en-US" sz="1400" b="1" dirty="0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8C8F09E-41A0-A200-538F-9481C42B4050}"/>
              </a:ext>
            </a:extLst>
          </p:cNvPr>
          <p:cNvSpPr/>
          <p:nvPr/>
        </p:nvSpPr>
        <p:spPr>
          <a:xfrm>
            <a:off x="1210478" y="5360034"/>
            <a:ext cx="2017639" cy="3478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다시 시도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89671AB-3E4C-1963-A8F5-C3C9870EA4D6}"/>
              </a:ext>
            </a:extLst>
          </p:cNvPr>
          <p:cNvSpPr/>
          <p:nvPr/>
        </p:nvSpPr>
        <p:spPr>
          <a:xfrm>
            <a:off x="1098335" y="5221588"/>
            <a:ext cx="318052" cy="2948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C</a:t>
            </a:r>
            <a:endParaRPr lang="ko-KR" altLang="en-US" sz="14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5C191D5-57BF-4D41-AAAA-E6A4AF65EDAD}"/>
              </a:ext>
            </a:extLst>
          </p:cNvPr>
          <p:cNvSpPr txBox="1"/>
          <p:nvPr/>
        </p:nvSpPr>
        <p:spPr>
          <a:xfrm>
            <a:off x="4268054" y="1253937"/>
            <a:ext cx="7181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메인 화면에서 사진을 촬영하거나 선택하면 이미지 출력 화면으로 이동됨</a:t>
            </a:r>
          </a:p>
        </p:txBody>
      </p:sp>
    </p:spTree>
    <p:extLst>
      <p:ext uri="{BB962C8B-B14F-4D97-AF65-F5344CB8AC3E}">
        <p14:creationId xmlns:p14="http://schemas.microsoft.com/office/powerpoint/2010/main" val="3262031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6520070"/>
            <a:ext cx="12192000" cy="337930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781879"/>
            <a:ext cx="12192000" cy="92764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5" name="이등변 삼각형 4"/>
          <p:cNvSpPr/>
          <p:nvPr/>
        </p:nvSpPr>
        <p:spPr>
          <a:xfrm rot="10800000">
            <a:off x="960760" y="828261"/>
            <a:ext cx="536736" cy="245165"/>
          </a:xfrm>
          <a:prstGeom prst="triangle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9966" y="235468"/>
            <a:ext cx="60468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어플리케이션 </a:t>
            </a:r>
            <a:r>
              <a:rPr lang="en-US" altLang="ko-KR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UI </a:t>
            </a:r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설계서 </a:t>
            </a:r>
            <a:r>
              <a:rPr lang="en-US" altLang="ko-KR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– </a:t>
            </a:r>
            <a:r>
              <a:rPr lang="ko-KR" altLang="en-US" sz="2800" dirty="0">
                <a:ln>
                  <a:solidFill>
                    <a:schemeClr val="tx1">
                      <a:lumMod val="85000"/>
                      <a:lumOff val="1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배송 완료 화면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9534A95-AAE4-DCBC-D690-C5CFF4C0A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7452" y="6568958"/>
            <a:ext cx="252759" cy="240153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92BE64BE-3F25-71D3-91B7-32FE99E1B6CB}"/>
              </a:ext>
            </a:extLst>
          </p:cNvPr>
          <p:cNvGrpSpPr/>
          <p:nvPr/>
        </p:nvGrpSpPr>
        <p:grpSpPr>
          <a:xfrm>
            <a:off x="705678" y="1189382"/>
            <a:ext cx="3027246" cy="5015950"/>
            <a:chOff x="705678" y="1189382"/>
            <a:chExt cx="3027246" cy="5015950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E6E74087-9F95-D97A-3519-FE7F86AC71BA}"/>
                </a:ext>
              </a:extLst>
            </p:cNvPr>
            <p:cNvSpPr/>
            <p:nvPr/>
          </p:nvSpPr>
          <p:spPr>
            <a:xfrm>
              <a:off x="705678" y="1189382"/>
              <a:ext cx="3027246" cy="5015949"/>
            </a:xfrm>
            <a:prstGeom prst="roundRect">
              <a:avLst>
                <a:gd name="adj" fmla="val 8459"/>
              </a:avLst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DF6B28E7-9EA6-5645-4C29-2E7C001454E8}"/>
                </a:ext>
              </a:extLst>
            </p:cNvPr>
            <p:cNvSpPr/>
            <p:nvPr/>
          </p:nvSpPr>
          <p:spPr>
            <a:xfrm>
              <a:off x="705678" y="1189382"/>
              <a:ext cx="3027246" cy="480391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31D77B1-7A48-5FDF-BFE5-4435D939ABB1}"/>
                </a:ext>
              </a:extLst>
            </p:cNvPr>
            <p:cNvSpPr/>
            <p:nvPr/>
          </p:nvSpPr>
          <p:spPr>
            <a:xfrm>
              <a:off x="705678" y="5608986"/>
              <a:ext cx="3027246" cy="596346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50DF208-91C1-210E-5510-49C660D57D0E}"/>
                </a:ext>
              </a:extLst>
            </p:cNvPr>
            <p:cNvSpPr/>
            <p:nvPr/>
          </p:nvSpPr>
          <p:spPr>
            <a:xfrm>
              <a:off x="705678" y="1411357"/>
              <a:ext cx="3027246" cy="451236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C3F98E-DC1E-89D5-BEF3-A7F84A1708DA}"/>
              </a:ext>
            </a:extLst>
          </p:cNvPr>
          <p:cNvSpPr/>
          <p:nvPr/>
        </p:nvSpPr>
        <p:spPr>
          <a:xfrm>
            <a:off x="1210478" y="3859498"/>
            <a:ext cx="2017643" cy="78519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D7C36ED-8DC9-6B72-E8FE-76F4D42C1109}"/>
              </a:ext>
            </a:extLst>
          </p:cNvPr>
          <p:cNvSpPr/>
          <p:nvPr/>
        </p:nvSpPr>
        <p:spPr>
          <a:xfrm>
            <a:off x="1210478" y="4848789"/>
            <a:ext cx="2017639" cy="3478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메인으로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80D206F-4DEC-29CA-A590-D6295683572D}"/>
              </a:ext>
            </a:extLst>
          </p:cNvPr>
          <p:cNvSpPr/>
          <p:nvPr/>
        </p:nvSpPr>
        <p:spPr>
          <a:xfrm>
            <a:off x="1086236" y="4708441"/>
            <a:ext cx="318052" cy="2948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A</a:t>
            </a:r>
            <a:endParaRPr lang="ko-KR" altLang="en-US" sz="1400" b="1" dirty="0"/>
          </a:p>
        </p:txBody>
      </p:sp>
      <p:graphicFrame>
        <p:nvGraphicFramePr>
          <p:cNvPr id="33" name="표 33">
            <a:extLst>
              <a:ext uri="{FF2B5EF4-FFF2-40B4-BE49-F238E27FC236}">
                <a16:creationId xmlns:a16="http://schemas.microsoft.com/office/drawing/2014/main" id="{2B4B3EE3-4356-43F7-5354-627EA7442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7849028"/>
              </p:ext>
            </p:extLst>
          </p:nvPr>
        </p:nvGraphicFramePr>
        <p:xfrm>
          <a:off x="4265276" y="2539270"/>
          <a:ext cx="7313970" cy="1282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2927">
                  <a:extLst>
                    <a:ext uri="{9D8B030D-6E8A-4147-A177-3AD203B41FA5}">
                      <a16:colId xmlns:a16="http://schemas.microsoft.com/office/drawing/2014/main" val="3360911614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641770214"/>
                    </a:ext>
                  </a:extLst>
                </a:gridCol>
                <a:gridCol w="1789043">
                  <a:extLst>
                    <a:ext uri="{9D8B030D-6E8A-4147-A177-3AD203B41FA5}">
                      <a16:colId xmlns:a16="http://schemas.microsoft.com/office/drawing/2014/main" val="2204026087"/>
                    </a:ext>
                  </a:extLst>
                </a:gridCol>
              </a:tblGrid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No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Description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Type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6071965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1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완료 표시 이미지</a:t>
                      </a:r>
                      <a:endParaRPr lang="ko-KR" altLang="en-US" sz="12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Image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5789220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2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가이드라인</a:t>
                      </a:r>
                      <a:endParaRPr lang="en-US" altLang="ko-KR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다른 택배 배송을 위한 정보 기재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Text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719478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84EB0A2A-52A3-3155-FA8D-52F5159BC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202450"/>
              </p:ext>
            </p:extLst>
          </p:nvPr>
        </p:nvGraphicFramePr>
        <p:xfrm>
          <a:off x="4268054" y="4339117"/>
          <a:ext cx="731397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2927">
                  <a:extLst>
                    <a:ext uri="{9D8B030D-6E8A-4147-A177-3AD203B41FA5}">
                      <a16:colId xmlns:a16="http://schemas.microsoft.com/office/drawing/2014/main" val="3360911614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641770214"/>
                    </a:ext>
                  </a:extLst>
                </a:gridCol>
                <a:gridCol w="1789043">
                  <a:extLst>
                    <a:ext uri="{9D8B030D-6E8A-4147-A177-3AD203B41FA5}">
                      <a16:colId xmlns:a16="http://schemas.microsoft.com/office/drawing/2014/main" val="22040260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No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Description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Type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071965"/>
                  </a:ext>
                </a:extLst>
              </a:tr>
              <a:tr h="382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A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메인으로 이동 버튼</a:t>
                      </a:r>
                      <a:endParaRPr lang="en-US" altLang="ko-KR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클릭 시 메인 화면으로 이동</a:t>
                      </a:r>
                      <a:endParaRPr lang="en-US" altLang="ko-KR" sz="12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2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메인 화면으로 이동하여 새로운 배송을 시작할 수 있음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210 스탠다드 030" panose="02020603020101020101" pitchFamily="18" charset="-127"/>
                          <a:ea typeface="210 스탠다드 030" panose="02020603020101020101" pitchFamily="18" charset="-127"/>
                        </a:rPr>
                        <a:t>Button</a:t>
                      </a:r>
                      <a:endParaRPr lang="ko-KR" altLang="en-US" sz="1600" dirty="0">
                        <a:latin typeface="210 스탠다드 030" panose="02020603020101020101" pitchFamily="18" charset="-127"/>
                        <a:ea typeface="210 스탠다드 03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578922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9363306-5233-E6E5-1F80-5467AAB80003}"/>
              </a:ext>
            </a:extLst>
          </p:cNvPr>
          <p:cNvSpPr txBox="1"/>
          <p:nvPr/>
        </p:nvSpPr>
        <p:spPr>
          <a:xfrm>
            <a:off x="4265276" y="2164139"/>
            <a:ext cx="1933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Information</a:t>
            </a:r>
            <a:endParaRPr lang="ko-KR" altLang="en-US" dirty="0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2A2D913-EC5F-DA67-C660-B4A49997672C}"/>
              </a:ext>
            </a:extLst>
          </p:cNvPr>
          <p:cNvSpPr txBox="1"/>
          <p:nvPr/>
        </p:nvSpPr>
        <p:spPr>
          <a:xfrm>
            <a:off x="4265276" y="3959073"/>
            <a:ext cx="1933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Control</a:t>
            </a:r>
            <a:endParaRPr lang="ko-KR" altLang="en-US" dirty="0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2B02A05-45A6-12A6-6C88-E1D209013569}"/>
              </a:ext>
            </a:extLst>
          </p:cNvPr>
          <p:cNvSpPr/>
          <p:nvPr/>
        </p:nvSpPr>
        <p:spPr>
          <a:xfrm>
            <a:off x="1070101" y="3721394"/>
            <a:ext cx="318052" cy="2948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2</a:t>
            </a:r>
            <a:endParaRPr lang="ko-KR" altLang="en-US" sz="1400" b="1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1918145-6AC5-63DC-D14E-172324EA9C5E}"/>
              </a:ext>
            </a:extLst>
          </p:cNvPr>
          <p:cNvSpPr/>
          <p:nvPr/>
        </p:nvSpPr>
        <p:spPr>
          <a:xfrm>
            <a:off x="1404288" y="2046838"/>
            <a:ext cx="1630017" cy="160856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A184341-EFC2-05F0-918E-C7EB6C4CEB55}"/>
              </a:ext>
            </a:extLst>
          </p:cNvPr>
          <p:cNvSpPr/>
          <p:nvPr/>
        </p:nvSpPr>
        <p:spPr>
          <a:xfrm>
            <a:off x="1338470" y="2128777"/>
            <a:ext cx="318052" cy="2948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1</a:t>
            </a:r>
            <a:endParaRPr lang="ko-KR" altLang="en-US" sz="14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E003B79-4AFE-7560-90CD-A564F645997F}"/>
              </a:ext>
            </a:extLst>
          </p:cNvPr>
          <p:cNvSpPr txBox="1"/>
          <p:nvPr/>
        </p:nvSpPr>
        <p:spPr>
          <a:xfrm>
            <a:off x="4268054" y="1253937"/>
            <a:ext cx="7181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로봇이 실제로 배송을 완료한 경우 소켓을 통해 성공 메시지를 보냄</a:t>
            </a:r>
            <a:endParaRPr lang="en-US" altLang="ko-KR" dirty="0"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  <a:p>
            <a:r>
              <a:rPr lang="ko-KR" altLang="en-US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이 때 배송 완료 화면으로 이동됨과 동시에 수취인에게 </a:t>
            </a:r>
            <a:r>
              <a:rPr lang="en-US" altLang="ko-KR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SMS</a:t>
            </a:r>
            <a:r>
              <a:rPr lang="ko-KR" altLang="en-US" dirty="0"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를 전송함</a:t>
            </a:r>
          </a:p>
        </p:txBody>
      </p:sp>
    </p:spTree>
    <p:extLst>
      <p:ext uri="{BB962C8B-B14F-4D97-AF65-F5344CB8AC3E}">
        <p14:creationId xmlns:p14="http://schemas.microsoft.com/office/powerpoint/2010/main" val="3570911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-1" y="0"/>
            <a:ext cx="3517287" cy="6858000"/>
          </a:xfrm>
          <a:prstGeom prst="rect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이등변 삼각형 7"/>
          <p:cNvSpPr/>
          <p:nvPr/>
        </p:nvSpPr>
        <p:spPr>
          <a:xfrm rot="5400000">
            <a:off x="3491925" y="3015654"/>
            <a:ext cx="367750" cy="317026"/>
          </a:xfrm>
          <a:prstGeom prst="triangle">
            <a:avLst/>
          </a:prstGeom>
          <a:solidFill>
            <a:srgbClr val="185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834314" y="2884958"/>
            <a:ext cx="25186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210 스탠다드 030" panose="02020603020101020101" pitchFamily="18" charset="-127"/>
                <a:ea typeface="210 스탠다드 030" panose="02020603020101020101" pitchFamily="18" charset="-127"/>
              </a:rPr>
              <a:t>Thank You!</a:t>
            </a:r>
            <a:endParaRPr lang="ko-K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210 스탠다드 030" panose="02020603020101020101" pitchFamily="18" charset="-127"/>
              <a:ea typeface="210 스탠다드 030" panose="02020603020101020101" pitchFamily="18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018883" y="2449398"/>
            <a:ext cx="1479518" cy="1479518"/>
          </a:xfrm>
          <a:prstGeom prst="ellipse">
            <a:avLst/>
          </a:prstGeom>
          <a:solidFill>
            <a:srgbClr val="1851A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41408" y="2571923"/>
            <a:ext cx="1234468" cy="123446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47B2C2F-30DC-7D6B-998D-5788B73FBD1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082" y="2697410"/>
            <a:ext cx="1035120" cy="98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457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1879</TotalTime>
  <Words>310</Words>
  <Application>Microsoft Office PowerPoint</Application>
  <PresentationFormat>와이드스크린</PresentationFormat>
  <Paragraphs>124</Paragraphs>
  <Slides>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210 스탠다드 030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A2355</dc:creator>
  <cp:lastModifiedBy>PARK JONGGUN</cp:lastModifiedBy>
  <cp:revision>56</cp:revision>
  <dcterms:created xsi:type="dcterms:W3CDTF">2022-05-19T12:48:04Z</dcterms:created>
  <dcterms:modified xsi:type="dcterms:W3CDTF">2022-05-26T17:00:03Z</dcterms:modified>
</cp:coreProperties>
</file>

<file path=docProps/thumbnail.jpeg>
</file>